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8" r:id="rId2"/>
    <p:sldId id="276" r:id="rId3"/>
    <p:sldId id="295" r:id="rId4"/>
    <p:sldId id="259" r:id="rId5"/>
    <p:sldId id="298" r:id="rId6"/>
    <p:sldId id="299" r:id="rId7"/>
    <p:sldId id="305" r:id="rId8"/>
    <p:sldId id="306" r:id="rId9"/>
    <p:sldId id="307" r:id="rId10"/>
    <p:sldId id="308" r:id="rId11"/>
    <p:sldId id="309" r:id="rId12"/>
    <p:sldId id="300" r:id="rId13"/>
    <p:sldId id="313" r:id="rId14"/>
    <p:sldId id="314" r:id="rId15"/>
    <p:sldId id="310" r:id="rId16"/>
    <p:sldId id="311" r:id="rId17"/>
    <p:sldId id="312" r:id="rId18"/>
    <p:sldId id="291" r:id="rId19"/>
  </p:sldIdLst>
  <p:sldSz cx="9144000" cy="6858000" type="screen4x3"/>
  <p:notesSz cx="7102475" cy="8991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59C"/>
    <a:srgbClr val="33CC33"/>
    <a:srgbClr val="BC40BC"/>
    <a:srgbClr val="F10B8E"/>
    <a:srgbClr val="07DEF5"/>
    <a:srgbClr val="020A53"/>
    <a:srgbClr val="003A47"/>
    <a:srgbClr val="1D208F"/>
    <a:srgbClr val="211E54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>
        <p:scale>
          <a:sx n="66" d="100"/>
          <a:sy n="66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10D7CA-A13E-4D54-BF0E-BA1993EC3B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91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4876800"/>
            <a:ext cx="77724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762000" y="5562600"/>
            <a:ext cx="77724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5728BF14-04C4-466D-9A46-584B5A678B4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gray">
          <a:xfrm>
            <a:off x="1828800" y="27432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 b="1"/>
              <a:t>“ Add your company slogan 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A24CF-3F2B-4C0E-9C8E-0A31A24D84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50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9623B-74BD-4396-904E-B14427FF5E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B723C-2CE2-4469-A7C4-09C4B5C14D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1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655C8-405E-4F95-92CD-7DA0B77382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0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7C83D-15F5-41A2-A4DF-9DBAD8043D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89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05FAA-26CF-4391-B5A5-506DE3113A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2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8A8DE-6762-40D1-8B19-9D15F76881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3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D85D1-62D6-4511-BD70-F92EBB5B15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15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4183B-A773-45D6-BA2C-C8F151D0A6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3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9702E-18B0-4591-B400-378B92EE4E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1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3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25" descr="p5_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26649C-F7B1-426E-B331-5F54A0E1D9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124744"/>
            <a:ext cx="9144000" cy="1198240"/>
          </a:xfrm>
        </p:spPr>
        <p:txBody>
          <a:bodyPr/>
          <a:lstStyle/>
          <a:p>
            <a:r>
              <a:rPr lang="en-US" dirty="0" smtClean="0"/>
              <a:t>TATA TERTIB SISWA  SMA CENDANA PEKANBARU</a:t>
            </a:r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5085184"/>
            <a:ext cx="9118492" cy="1152128"/>
          </a:xfrm>
        </p:spPr>
        <p:txBody>
          <a:bodyPr/>
          <a:lstStyle/>
          <a:p>
            <a:pPr marL="109728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OLEH :</a:t>
            </a:r>
          </a:p>
          <a:p>
            <a:pPr marL="109728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WAKIL KESISWAAN SMA CENDANA PEKANBARU</a:t>
            </a:r>
          </a:p>
          <a:p>
            <a:endParaRPr lang="en-US" dirty="0"/>
          </a:p>
        </p:txBody>
      </p:sp>
      <p:pic>
        <p:nvPicPr>
          <p:cNvPr id="4" name="Picture 3" descr="logo cendana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8333" y1="20000" x2="37500" y2="20000"/>
                        <a14:foregroundMark x1="36667" y1="21111" x2="51667" y2="13333"/>
                        <a14:foregroundMark x1="51667" y1="13333" x2="61667" y2="21111"/>
                        <a14:foregroundMark x1="58333" y1="20000" x2="73333" y2="21111"/>
                        <a14:foregroundMark x1="28333" y1="23333" x2="26667" y2="46667"/>
                        <a14:foregroundMark x1="26667" y1="48889" x2="35000" y2="68889"/>
                        <a14:foregroundMark x1="33333" y1="68889" x2="50000" y2="87778"/>
                        <a14:foregroundMark x1="73333" y1="21111" x2="75833" y2="38889"/>
                        <a14:foregroundMark x1="75000" y1="41111" x2="71667" y2="61111"/>
                        <a14:foregroundMark x1="72500" y1="60000" x2="57500" y2="83333"/>
                        <a14:foregroundMark x1="58333" y1="83333" x2="50833" y2="8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9792" y="2348880"/>
            <a:ext cx="3629000" cy="27217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88640"/>
            <a:ext cx="9144000" cy="936104"/>
          </a:xfrm>
          <a:prstGeom prst="rect">
            <a:avLst/>
          </a:prstGeom>
          <a:solidFill>
            <a:srgbClr val="F4E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rgbClr val="92D050"/>
          </a:solidFill>
          <a:ln w="38100">
            <a:solidFill>
              <a:srgbClr val="FFFF00"/>
            </a:solidFill>
          </a:ln>
        </p:spPr>
        <p:txBody>
          <a:bodyPr/>
          <a:lstStyle/>
          <a:p>
            <a:r>
              <a:rPr lang="en-ID" dirty="0" smtClean="0"/>
              <a:t>H. KETENTUAN PAKAIAN SERAGAM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400600"/>
          </a:xfrm>
          <a:ln w="57150">
            <a:solidFill>
              <a:schemeClr val="bg1">
                <a:lumMod val="60000"/>
                <a:lumOff val="4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Catatan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 lvl="0" algn="just"/>
            <a:r>
              <a:rPr lang="en-US" dirty="0" err="1">
                <a:solidFill>
                  <a:schemeClr val="bg1"/>
                </a:solidFill>
              </a:rPr>
              <a:t>Khusus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siswa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putri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berjilbab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ukuran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jilbab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sampai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menutupi</a:t>
            </a:r>
            <a:r>
              <a:rPr lang="en-US" dirty="0">
                <a:solidFill>
                  <a:schemeClr val="bg1"/>
                </a:solidFill>
              </a:rPr>
              <a:t> dada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Senin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Selasa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dongker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Rabu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Hitam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Kamis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Coklat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Jumat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Merah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Panjang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sampai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menutupi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mata</a:t>
            </a:r>
            <a:r>
              <a:rPr lang="en-US" dirty="0">
                <a:solidFill>
                  <a:schemeClr val="bg1"/>
                </a:solidFill>
              </a:rPr>
              <a:t> kaki.</a:t>
            </a:r>
          </a:p>
          <a:p>
            <a:pPr algn="just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2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chemeClr val="tx1"/>
          </a:solidFill>
          <a:ln w="57150">
            <a:solidFill>
              <a:srgbClr val="F10B8E"/>
            </a:solidFill>
          </a:ln>
        </p:spPr>
        <p:txBody>
          <a:bodyPr/>
          <a:lstStyle/>
          <a:p>
            <a:r>
              <a:rPr lang="en-ID" dirty="0" smtClean="0"/>
              <a:t>I. KERAPIAN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400600"/>
          </a:xfrm>
          <a:ln w="57150">
            <a:solidFill>
              <a:schemeClr val="bg1">
                <a:lumMod val="60000"/>
                <a:lumOff val="40000"/>
              </a:schemeClr>
            </a:solidFill>
          </a:ln>
        </p:spPr>
        <p:txBody>
          <a:bodyPr/>
          <a:lstStyle/>
          <a:p>
            <a:pPr lvl="0" algn="just"/>
            <a:r>
              <a:rPr lang="en-US" sz="2600" dirty="0" err="1" smtClean="0">
                <a:solidFill>
                  <a:schemeClr val="bg1"/>
                </a:solidFill>
              </a:rPr>
              <a:t>Setiap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siswa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mengautr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r</a:t>
            </a:r>
            <a:r>
              <a:rPr lang="en-US" sz="2600" dirty="0" err="1" smtClean="0">
                <a:solidFill>
                  <a:schemeClr val="bg1"/>
                </a:solidFill>
              </a:rPr>
              <a:t>ambut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siswa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rapi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dan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pantas</a:t>
            </a:r>
            <a:endParaRPr lang="en-US" sz="2600" dirty="0">
              <a:solidFill>
                <a:schemeClr val="bg1"/>
              </a:solidFill>
            </a:endParaRPr>
          </a:p>
          <a:p>
            <a:pPr lvl="0" algn="just"/>
            <a:r>
              <a:rPr lang="en-US" sz="2600" dirty="0" err="1">
                <a:solidFill>
                  <a:schemeClr val="bg1"/>
                </a:solidFill>
              </a:rPr>
              <a:t>Untuk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siswa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putra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melebihi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atau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menutup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kerah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baju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bagian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depan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menutup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alis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mata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daun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telinga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boleh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berkucir</a:t>
            </a:r>
            <a:r>
              <a:rPr lang="en-US" sz="2600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600" dirty="0" err="1">
                <a:solidFill>
                  <a:schemeClr val="bg1"/>
                </a:solidFill>
              </a:rPr>
              <a:t>Untuk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siswa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putri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memakai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jilbab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rambut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harus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dirapikan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berpenampilan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seperti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siswa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putra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</a:p>
          <a:p>
            <a:pPr lvl="0" algn="just"/>
            <a:r>
              <a:rPr lang="en-US" sz="2600" dirty="0" err="1">
                <a:solidFill>
                  <a:schemeClr val="bg1"/>
                </a:solidFill>
              </a:rPr>
              <a:t>Siswa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dibolehkan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mewarnai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rambut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memakai</a:t>
            </a:r>
            <a:r>
              <a:rPr lang="en-US" sz="2600" dirty="0">
                <a:solidFill>
                  <a:schemeClr val="bg1"/>
                </a:solidFill>
              </a:rPr>
              <a:t> mascara, </a:t>
            </a:r>
            <a:r>
              <a:rPr lang="en-US" sz="2600" dirty="0" err="1">
                <a:solidFill>
                  <a:schemeClr val="bg1"/>
                </a:solidFill>
              </a:rPr>
              <a:t>memakai</a:t>
            </a:r>
            <a:r>
              <a:rPr lang="en-US" sz="2600" dirty="0">
                <a:solidFill>
                  <a:schemeClr val="bg1"/>
                </a:solidFill>
              </a:rPr>
              <a:t> lipstick/</a:t>
            </a:r>
            <a:r>
              <a:rPr lang="en-US" sz="2600" dirty="0" err="1">
                <a:solidFill>
                  <a:schemeClr val="bg1"/>
                </a:solidFill>
              </a:rPr>
              <a:t>lipgloss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berwarna</a:t>
            </a:r>
            <a:r>
              <a:rPr lang="en-US" sz="2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600" dirty="0" err="1">
                <a:solidFill>
                  <a:schemeClr val="bg1"/>
                </a:solidFill>
              </a:rPr>
              <a:t>Setiap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siswa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wajib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memelihara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kukunya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dengan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rapi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bersih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dilarang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memanjangkan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.</a:t>
            </a:r>
            <a:endParaRPr lang="en-US" sz="2600" dirty="0">
              <a:solidFill>
                <a:schemeClr val="bg1"/>
              </a:solidFill>
            </a:endParaRPr>
          </a:p>
          <a:p>
            <a:pPr algn="just"/>
            <a:endParaRPr 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90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  <a:ln w="57150">
            <a:solidFill>
              <a:srgbClr val="F10B8E"/>
            </a:solidFill>
          </a:ln>
        </p:spPr>
        <p:txBody>
          <a:bodyPr/>
          <a:lstStyle/>
          <a:p>
            <a:r>
              <a:rPr lang="en-US" sz="3600" dirty="0" smtClean="0"/>
              <a:t>J. PELANGGARAN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44050" name="AutoShape 18"/>
          <p:cNvSpPr>
            <a:spLocks noChangeArrowheads="1"/>
          </p:cNvSpPr>
          <p:nvPr/>
        </p:nvSpPr>
        <p:spPr bwMode="auto">
          <a:xfrm>
            <a:off x="5562600" y="3095625"/>
            <a:ext cx="22860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>
              <a:latin typeface="Verdana" pitchFamily="34" charset="0"/>
            </a:endParaRPr>
          </a:p>
        </p:txBody>
      </p:sp>
      <p:sp>
        <p:nvSpPr>
          <p:cNvPr id="44052" name="AutoShape 20"/>
          <p:cNvSpPr>
            <a:spLocks noChangeArrowheads="1"/>
          </p:cNvSpPr>
          <p:nvPr/>
        </p:nvSpPr>
        <p:spPr bwMode="auto">
          <a:xfrm>
            <a:off x="971600" y="3095625"/>
            <a:ext cx="24574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>
              <a:latin typeface="Verdana" pitchFamily="34" charset="0"/>
            </a:endParaRP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925229" y="3938412"/>
            <a:ext cx="256182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ID" sz="2000" b="1" dirty="0" smtClean="0">
                <a:solidFill>
                  <a:srgbClr val="000000"/>
                </a:solidFill>
              </a:rPr>
              <a:t>ITEM PELANGGARAN</a:t>
            </a:r>
          </a:p>
          <a:p>
            <a:pPr algn="ctr" eaLnBrk="0" hangingPunct="0"/>
            <a:r>
              <a:rPr lang="en-ID" sz="2000" b="1" dirty="0" smtClean="0">
                <a:solidFill>
                  <a:srgbClr val="000000"/>
                </a:solidFill>
              </a:rPr>
              <a:t>(TERLAMPIR)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44054" name="AutoShape 22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5" name="Freeform 23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6" name="AutoShape 24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7" name="Freeform 25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4058" name="Group 26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44059" name="Group 27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44060" name="Oval 28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1" name="Oval 29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062" name="Oval 30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4063" name="Oval 31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4064" name="Oval 32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4065" name="Oval 33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3366280" y="1571625"/>
            <a:ext cx="22685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</a:rPr>
              <a:t>JENIS</a:t>
            </a:r>
          </a:p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</a:rPr>
              <a:t> PELANGGARAN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4067" name="Text Box 35"/>
          <p:cNvSpPr txBox="1">
            <a:spLocks noChangeArrowheads="1"/>
          </p:cNvSpPr>
          <p:nvPr/>
        </p:nvSpPr>
        <p:spPr bwMode="auto">
          <a:xfrm>
            <a:off x="5686425" y="3979949"/>
            <a:ext cx="20383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</a:rPr>
              <a:t>TINDAK LANJUT</a:t>
            </a:r>
          </a:p>
          <a:p>
            <a:pPr algn="ctr" eaLnBrk="0" hangingPunct="0"/>
            <a:r>
              <a:rPr lang="en-ID" sz="2000" b="1" dirty="0" smtClean="0">
                <a:solidFill>
                  <a:srgbClr val="000000"/>
                </a:solidFill>
              </a:rPr>
              <a:t>(TERLAMPIR)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41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0" grpId="0" animBg="1"/>
      <p:bldP spid="44052" grpId="0" animBg="1"/>
      <p:bldP spid="44053" grpId="0"/>
      <p:bldP spid="44066" grpId="0"/>
      <p:bldP spid="440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130652"/>
              </p:ext>
            </p:extLst>
          </p:nvPr>
        </p:nvGraphicFramePr>
        <p:xfrm>
          <a:off x="467544" y="1196752"/>
          <a:ext cx="8064896" cy="5256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090"/>
                <a:gridCol w="1798126"/>
                <a:gridCol w="1440160"/>
                <a:gridCol w="1547304"/>
                <a:gridCol w="3133216"/>
              </a:tblGrid>
              <a:tr h="445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Sanksi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Total Nilai Pelanggaran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Proses/Pembinaan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PIC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74022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Teguran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Lisan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1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Nasehat (Tertulis)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Wali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Kelas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74022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Teguran Lisan 2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Peringatan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Tertulis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Wali Kelas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74022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Teguran Tertulis 1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Perjanjian Siswa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Wali Kelas /WAKA/BK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92528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Teguran Tertulis 2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Perjanjian Siswa dan Orang Tua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Wali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Kelas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/WAKA/BK/PSI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92528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Teguran Tertulis 3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Perjanjian Siswa dan Orang Tua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Wali Kelas/WAKA/BK/PSI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  <a:tr h="74022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effectLst/>
                        </a:rPr>
                        <a:t>Hukuman</a:t>
                      </a:r>
                      <a:endParaRPr lang="en-US" sz="1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Dikembalikan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kepada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 Orang 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effectLst/>
                        </a:rPr>
                        <a:t>Tua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</a:rPr>
                        <a:t>KASEK/WADIR YPC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45" marR="60345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12304" y="357818"/>
            <a:ext cx="82809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PROSEDUR TINDAK LANJUT PELANGGARAN SISWA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7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MEKANISME PENANGGULANGAN KASUS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8586" y="1484784"/>
            <a:ext cx="381642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GURU/KARW/PIKET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786798" y="227687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34300" y="2852936"/>
            <a:ext cx="346947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PA/BK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86798" y="335498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78586" y="4149080"/>
            <a:ext cx="381642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WAKASEK/KASEK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786798" y="486916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43608" y="5373216"/>
            <a:ext cx="365140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MAJELIS GURU,KARYAWAN YPC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00192" y="3212976"/>
            <a:ext cx="252028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PSIKOLOG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788024" y="4075066"/>
            <a:ext cx="1512168" cy="434054"/>
          </a:xfrm>
          <a:prstGeom prst="straightConnector1">
            <a:avLst/>
          </a:prstGeom>
          <a:ln>
            <a:solidFill>
              <a:schemeClr val="accent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695010" y="3212976"/>
            <a:ext cx="1605182" cy="36004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45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chemeClr val="tx1"/>
          </a:solidFill>
          <a:ln w="57150">
            <a:solidFill>
              <a:srgbClr val="F10B8E"/>
            </a:solidFill>
          </a:ln>
        </p:spPr>
        <p:txBody>
          <a:bodyPr/>
          <a:lstStyle/>
          <a:p>
            <a:r>
              <a:rPr lang="en-ID" sz="2400" dirty="0"/>
              <a:t>K</a:t>
            </a:r>
            <a:r>
              <a:rPr lang="en-ID" sz="2400" dirty="0" smtClean="0"/>
              <a:t>. PROSEDUR KETERLAMBATAN/KETIDAKHADIRAN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400600"/>
          </a:xfrm>
          <a:ln w="57150">
            <a:solidFill>
              <a:schemeClr val="bg1">
                <a:lumMod val="60000"/>
                <a:lumOff val="40000"/>
              </a:schemeClr>
            </a:solidFill>
          </a:ln>
        </p:spPr>
        <p:txBody>
          <a:bodyPr/>
          <a:lstStyle/>
          <a:p>
            <a:pPr lvl="0" algn="just"/>
            <a:r>
              <a:rPr lang="en-US" sz="2000" dirty="0" err="1">
                <a:solidFill>
                  <a:schemeClr val="bg1"/>
                </a:solidFill>
              </a:rPr>
              <a:t>Bagi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siswa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terlambat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datang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sekolah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melapor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petugas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piket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untuk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mendapatkan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surat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izin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masuk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kelas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000" dirty="0">
                <a:solidFill>
                  <a:schemeClr val="bg1"/>
                </a:solidFill>
              </a:rPr>
              <a:t>Guru </a:t>
            </a:r>
            <a:r>
              <a:rPr lang="en-US" sz="2000" dirty="0" err="1">
                <a:solidFill>
                  <a:schemeClr val="bg1"/>
                </a:solidFill>
              </a:rPr>
              <a:t>memberikan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izin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untuk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mengikuti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pelajaran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kepada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siswa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terlambat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setelah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menerima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surat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izin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petugas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piket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000" dirty="0" err="1">
                <a:solidFill>
                  <a:schemeClr val="bg1"/>
                </a:solidFill>
              </a:rPr>
              <a:t>Siswa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terlambat</a:t>
            </a:r>
            <a:r>
              <a:rPr lang="en-US" sz="2000" dirty="0">
                <a:solidFill>
                  <a:schemeClr val="bg1"/>
                </a:solidFill>
              </a:rPr>
              <a:t> 3 </a:t>
            </a:r>
            <a:r>
              <a:rPr lang="en-US" sz="2000" dirty="0" err="1">
                <a:solidFill>
                  <a:schemeClr val="bg1"/>
                </a:solidFill>
              </a:rPr>
              <a:t>hari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berturut-turut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tanpa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arahan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jelas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diserahkan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kepada</a:t>
            </a:r>
            <a:r>
              <a:rPr lang="en-US" sz="2000" dirty="0">
                <a:solidFill>
                  <a:schemeClr val="bg1"/>
                </a:solidFill>
              </a:rPr>
              <a:t> PA/</a:t>
            </a:r>
            <a:r>
              <a:rPr lang="en-US" sz="2000" dirty="0" err="1">
                <a:solidFill>
                  <a:schemeClr val="bg1"/>
                </a:solidFill>
              </a:rPr>
              <a:t>wali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kelas</a:t>
            </a:r>
            <a:endParaRPr lang="en-US" sz="2000" dirty="0">
              <a:solidFill>
                <a:schemeClr val="bg1"/>
              </a:solidFill>
            </a:endParaRPr>
          </a:p>
          <a:p>
            <a:pPr lvl="0" algn="just"/>
            <a:r>
              <a:rPr lang="en-US" sz="2000" dirty="0" err="1">
                <a:solidFill>
                  <a:schemeClr val="bg1"/>
                </a:solidFill>
              </a:rPr>
              <a:t>Siswa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berhalangan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hadir</a:t>
            </a:r>
            <a:r>
              <a:rPr lang="en-US" sz="2000" dirty="0">
                <a:solidFill>
                  <a:schemeClr val="bg1"/>
                </a:solidFill>
              </a:rPr>
              <a:t>, orang </a:t>
            </a:r>
            <a:r>
              <a:rPr lang="en-US" sz="2000" dirty="0" err="1">
                <a:solidFill>
                  <a:schemeClr val="bg1"/>
                </a:solidFill>
              </a:rPr>
              <a:t>tua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bersangkutan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harus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memberitahukan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kepada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pihak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sekolah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melalui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surat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atau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telepon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000" dirty="0" err="1">
                <a:solidFill>
                  <a:schemeClr val="bg1"/>
                </a:solidFill>
              </a:rPr>
              <a:t>Izin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ketidakhadiran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karena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alasan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bisa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dibenarkan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diberikan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ketentuan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</a:p>
          <a:p>
            <a:pPr lvl="0" algn="just"/>
            <a:r>
              <a:rPr lang="en-US" sz="2000" dirty="0">
                <a:solidFill>
                  <a:schemeClr val="bg1"/>
                </a:solidFill>
              </a:rPr>
              <a:t>1-3 </a:t>
            </a:r>
            <a:r>
              <a:rPr lang="en-US" sz="2000" dirty="0" err="1">
                <a:solidFill>
                  <a:schemeClr val="bg1"/>
                </a:solidFill>
              </a:rPr>
              <a:t>hari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oleh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Penasehat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Akademis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Wali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Kelas</a:t>
            </a:r>
            <a:endParaRPr lang="en-US" sz="2000" dirty="0">
              <a:solidFill>
                <a:schemeClr val="bg1"/>
              </a:solidFill>
            </a:endParaRPr>
          </a:p>
          <a:p>
            <a:pPr lvl="0" algn="just"/>
            <a:r>
              <a:rPr lang="en-US" sz="2000" u="sng" dirty="0">
                <a:solidFill>
                  <a:schemeClr val="bg1"/>
                </a:solidFill>
              </a:rPr>
              <a:t>&gt; </a:t>
            </a:r>
            <a:r>
              <a:rPr lang="en-US" sz="2000" dirty="0">
                <a:solidFill>
                  <a:schemeClr val="bg1"/>
                </a:solidFill>
              </a:rPr>
              <a:t> 4 </a:t>
            </a:r>
            <a:r>
              <a:rPr lang="en-US" sz="2000" dirty="0" err="1">
                <a:solidFill>
                  <a:schemeClr val="bg1"/>
                </a:solidFill>
              </a:rPr>
              <a:t>hari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oleh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Pimpinan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Sekolah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000" dirty="0" err="1">
                <a:solidFill>
                  <a:schemeClr val="bg1"/>
                </a:solidFill>
              </a:rPr>
              <a:t>Siswa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tidak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hadir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tanpa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keterangan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dianggap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sebagai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pelanggaran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bobot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pelanggaran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sesuai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ketentuan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berlaku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  <a:p>
            <a:pPr algn="just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7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64488" cy="739552"/>
          </a:xfrm>
          <a:solidFill>
            <a:schemeClr val="tx1"/>
          </a:solidFill>
          <a:ln w="57150">
            <a:solidFill>
              <a:srgbClr val="F10B8E"/>
            </a:solidFill>
          </a:ln>
        </p:spPr>
        <p:txBody>
          <a:bodyPr/>
          <a:lstStyle/>
          <a:p>
            <a:r>
              <a:rPr lang="en-ID" sz="2200" dirty="0" smtClean="0"/>
              <a:t>L. STANDAR OPERASIONAL PROSEDURE UPACARA BENDERA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400600"/>
          </a:xfrm>
          <a:ln w="57150">
            <a:solidFill>
              <a:schemeClr val="bg1">
                <a:lumMod val="60000"/>
                <a:lumOff val="40000"/>
              </a:schemeClr>
            </a:solidFill>
          </a:ln>
        </p:spPr>
        <p:txBody>
          <a:bodyPr/>
          <a:lstStyle/>
          <a:p>
            <a:pPr marL="452628" algn="just"/>
            <a:r>
              <a:rPr lang="id-ID" sz="2300" dirty="0">
                <a:solidFill>
                  <a:schemeClr val="bg1"/>
                </a:solidFill>
              </a:rPr>
              <a:t>Upacara bendera dilaksanakan satu kali dalam 2 </a:t>
            </a:r>
            <a:r>
              <a:rPr lang="id-ID" sz="2300" dirty="0" smtClean="0">
                <a:solidFill>
                  <a:schemeClr val="bg1"/>
                </a:solidFill>
              </a:rPr>
              <a:t>minggu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452628" algn="just"/>
            <a:r>
              <a:rPr lang="en-US" sz="2300" dirty="0" err="1" smtClean="0">
                <a:solidFill>
                  <a:schemeClr val="bg1"/>
                </a:solidFill>
              </a:rPr>
              <a:t>Pukul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>
                <a:solidFill>
                  <a:schemeClr val="bg1"/>
                </a:solidFill>
              </a:rPr>
              <a:t>07.20 WIB bel </a:t>
            </a:r>
            <a:r>
              <a:rPr lang="en-US" sz="2300" dirty="0" err="1" smtClean="0">
                <a:solidFill>
                  <a:schemeClr val="bg1"/>
                </a:solidFill>
              </a:rPr>
              <a:t>dibunyikan,siswa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berada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dilapangan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452628" algn="just"/>
            <a:r>
              <a:rPr lang="en-US" sz="2300" dirty="0" err="1" smtClean="0">
                <a:solidFill>
                  <a:schemeClr val="bg1"/>
                </a:solidFill>
              </a:rPr>
              <a:t>Pukul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>
                <a:solidFill>
                  <a:schemeClr val="bg1"/>
                </a:solidFill>
              </a:rPr>
              <a:t>07.30 WIB </a:t>
            </a:r>
            <a:r>
              <a:rPr lang="en-US" sz="2300" dirty="0" err="1">
                <a:solidFill>
                  <a:schemeClr val="bg1"/>
                </a:solidFill>
              </a:rPr>
              <a:t>pintu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gerbang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ditutup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>
                <a:solidFill>
                  <a:schemeClr val="bg1"/>
                </a:solidFill>
              </a:rPr>
              <a:t>atau</a:t>
            </a:r>
            <a:r>
              <a:rPr lang="en-US" sz="2300" dirty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dikunci</a:t>
            </a:r>
            <a:r>
              <a:rPr lang="en-US" sz="2300" dirty="0" smtClean="0">
                <a:solidFill>
                  <a:schemeClr val="bg1"/>
                </a:solidFill>
              </a:rPr>
              <a:t>.</a:t>
            </a:r>
          </a:p>
          <a:p>
            <a:pPr marL="452628" algn="just"/>
            <a:r>
              <a:rPr lang="en-US" sz="2300" dirty="0" err="1" smtClean="0">
                <a:solidFill>
                  <a:schemeClr val="bg1"/>
                </a:solidFill>
              </a:rPr>
              <a:t>Ketua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kelas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mengatur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barisan</a:t>
            </a:r>
            <a:r>
              <a:rPr lang="en-US" sz="2300" dirty="0" smtClean="0">
                <a:solidFill>
                  <a:schemeClr val="bg1"/>
                </a:solidFill>
              </a:rPr>
              <a:t>, guru </a:t>
            </a:r>
            <a:r>
              <a:rPr lang="en-US" sz="2300" dirty="0" err="1" smtClean="0">
                <a:solidFill>
                  <a:schemeClr val="bg1"/>
                </a:solidFill>
              </a:rPr>
              <a:t>memisahkan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barisan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bagi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siswa</a:t>
            </a:r>
            <a:r>
              <a:rPr lang="en-US" sz="2300" dirty="0" smtClean="0">
                <a:solidFill>
                  <a:schemeClr val="bg1"/>
                </a:solidFill>
              </a:rPr>
              <a:t> yang </a:t>
            </a:r>
            <a:r>
              <a:rPr lang="en-US" sz="2300" dirty="0" err="1" smtClean="0">
                <a:solidFill>
                  <a:schemeClr val="bg1"/>
                </a:solidFill>
              </a:rPr>
              <a:t>tidak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berpakaian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lengkap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452628" algn="just"/>
            <a:r>
              <a:rPr lang="en-US" sz="2300" dirty="0" err="1" smtClean="0">
                <a:solidFill>
                  <a:schemeClr val="bg1"/>
                </a:solidFill>
              </a:rPr>
              <a:t>Selesai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upacara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siswa</a:t>
            </a:r>
            <a:r>
              <a:rPr lang="en-US" sz="2300" dirty="0" smtClean="0">
                <a:solidFill>
                  <a:schemeClr val="bg1"/>
                </a:solidFill>
              </a:rPr>
              <a:t> yang </a:t>
            </a:r>
            <a:r>
              <a:rPr lang="en-US" sz="2300" dirty="0" err="1" smtClean="0">
                <a:solidFill>
                  <a:schemeClr val="bg1"/>
                </a:solidFill>
              </a:rPr>
              <a:t>melanggar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diberi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en-US" sz="2300" dirty="0" err="1" smtClean="0">
                <a:solidFill>
                  <a:schemeClr val="bg1"/>
                </a:solidFill>
              </a:rPr>
              <a:t>sanksi</a:t>
            </a:r>
            <a:r>
              <a:rPr lang="en-US" sz="2300" dirty="0" smtClean="0">
                <a:solidFill>
                  <a:schemeClr val="bg1"/>
                </a:solidFill>
              </a:rPr>
              <a:t> yang </a:t>
            </a:r>
            <a:r>
              <a:rPr lang="en-US" sz="2300" dirty="0" err="1" smtClean="0">
                <a:solidFill>
                  <a:schemeClr val="bg1"/>
                </a:solidFill>
              </a:rPr>
              <a:t>mendidik</a:t>
            </a:r>
            <a:endParaRPr lang="en-US" sz="2300" dirty="0" smtClean="0">
              <a:solidFill>
                <a:schemeClr val="bg1"/>
              </a:solidFill>
            </a:endParaRPr>
          </a:p>
          <a:p>
            <a:pPr marL="109728" indent="0" algn="just">
              <a:buNone/>
            </a:pPr>
            <a:endParaRPr lang="en-US" sz="23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6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WALI KELAS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7848872" cy="4608512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X IPA1 </a:t>
            </a:r>
            <a:r>
              <a:rPr lang="id-ID" sz="22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 err="1">
                <a:solidFill>
                  <a:schemeClr val="bg1"/>
                </a:solidFill>
              </a:rPr>
              <a:t>Dra.ZANIZA</a:t>
            </a:r>
            <a:r>
              <a:rPr lang="en-US" sz="2200" dirty="0">
                <a:solidFill>
                  <a:schemeClr val="bg1"/>
                </a:solidFill>
              </a:rPr>
              <a:t> ( 081365497935)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 IPA2 </a:t>
            </a:r>
            <a:r>
              <a:rPr lang="id-ID" sz="22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>
                <a:solidFill>
                  <a:schemeClr val="bg1"/>
                </a:solidFill>
              </a:rPr>
              <a:t>HASAN BASRI, </a:t>
            </a:r>
            <a:r>
              <a:rPr lang="en-US" sz="2200" dirty="0" err="1">
                <a:solidFill>
                  <a:schemeClr val="bg1"/>
                </a:solidFill>
              </a:rPr>
              <a:t>S,Pdi</a:t>
            </a:r>
            <a:r>
              <a:rPr lang="en-US" sz="2200" dirty="0">
                <a:solidFill>
                  <a:schemeClr val="bg1"/>
                </a:solidFill>
              </a:rPr>
              <a:t> ( 081365796004)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 IPA3 </a:t>
            </a:r>
            <a:r>
              <a:rPr lang="id-ID" sz="22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 err="1">
                <a:solidFill>
                  <a:schemeClr val="bg1"/>
                </a:solidFill>
              </a:rPr>
              <a:t>YULIZAR,S.Kom</a:t>
            </a:r>
            <a:r>
              <a:rPr lang="en-US" sz="2200" dirty="0">
                <a:solidFill>
                  <a:schemeClr val="bg1"/>
                </a:solidFill>
              </a:rPr>
              <a:t> (081371170850)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 IPS   </a:t>
            </a:r>
            <a:r>
              <a:rPr lang="id-ID" sz="22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id-ID" sz="2200" dirty="0" smtClean="0">
                <a:solidFill>
                  <a:schemeClr val="bg1"/>
                </a:solidFill>
              </a:rPr>
              <a:t>Dra. MURSYIDA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id-ID" sz="2200" dirty="0" smtClean="0">
                <a:solidFill>
                  <a:schemeClr val="bg1"/>
                </a:solidFill>
              </a:rPr>
              <a:t>(081371261565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XI </a:t>
            </a:r>
            <a:r>
              <a:rPr lang="en-US" sz="2200" dirty="0" smtClean="0">
                <a:solidFill>
                  <a:schemeClr val="bg1"/>
                </a:solidFill>
              </a:rPr>
              <a:t>IPA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1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>
                <a:solidFill>
                  <a:schemeClr val="bg1"/>
                </a:solidFill>
              </a:rPr>
              <a:t>SILVANA VENTI, </a:t>
            </a:r>
            <a:r>
              <a:rPr lang="en-US" sz="2200" dirty="0" err="1">
                <a:solidFill>
                  <a:schemeClr val="bg1"/>
                </a:solidFill>
              </a:rPr>
              <a:t>S.Pd</a:t>
            </a:r>
            <a:r>
              <a:rPr lang="en-US" sz="2200" dirty="0">
                <a:solidFill>
                  <a:schemeClr val="bg1"/>
                </a:solidFill>
              </a:rPr>
              <a:t> (081371543332)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XI </a:t>
            </a:r>
            <a:r>
              <a:rPr lang="en-US" sz="2200" dirty="0" smtClean="0">
                <a:solidFill>
                  <a:schemeClr val="bg1"/>
                </a:solidFill>
              </a:rPr>
              <a:t>IPA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2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>
                <a:solidFill>
                  <a:schemeClr val="bg1"/>
                </a:solidFill>
              </a:rPr>
              <a:t>Drs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MARUHUM </a:t>
            </a:r>
            <a:r>
              <a:rPr lang="en-US" sz="2200" dirty="0">
                <a:solidFill>
                  <a:schemeClr val="bg1"/>
                </a:solidFill>
              </a:rPr>
              <a:t>MANIK (081378999319) </a:t>
            </a: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>
                <a:solidFill>
                  <a:schemeClr val="bg1"/>
                </a:solidFill>
              </a:rPr>
              <a:t>XI </a:t>
            </a:r>
            <a:r>
              <a:rPr lang="en-US" sz="2200" dirty="0" smtClean="0">
                <a:solidFill>
                  <a:schemeClr val="bg1"/>
                </a:solidFill>
              </a:rPr>
              <a:t>IPA</a:t>
            </a:r>
            <a:r>
              <a:rPr lang="id-ID" sz="2200" dirty="0" smtClean="0">
                <a:solidFill>
                  <a:schemeClr val="bg1"/>
                </a:solidFill>
              </a:rPr>
              <a:t> 3 = </a:t>
            </a:r>
            <a:r>
              <a:rPr lang="en-US" sz="2200" dirty="0" smtClean="0">
                <a:solidFill>
                  <a:schemeClr val="bg1"/>
                </a:solidFill>
              </a:rPr>
              <a:t>YANTI </a:t>
            </a:r>
            <a:r>
              <a:rPr lang="en-US" sz="2200" dirty="0" err="1">
                <a:solidFill>
                  <a:schemeClr val="bg1"/>
                </a:solidFill>
              </a:rPr>
              <a:t>S.Pd</a:t>
            </a:r>
            <a:r>
              <a:rPr lang="en-US" sz="2200" dirty="0">
                <a:solidFill>
                  <a:schemeClr val="bg1"/>
                </a:solidFill>
              </a:rPr>
              <a:t> (081378551534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XI IPS  </a:t>
            </a:r>
            <a:r>
              <a:rPr lang="id-ID" sz="22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>
                <a:solidFill>
                  <a:schemeClr val="bg1"/>
                </a:solidFill>
              </a:rPr>
              <a:t>WILDA, </a:t>
            </a:r>
            <a:r>
              <a:rPr lang="en-US" sz="2200" dirty="0" err="1">
                <a:solidFill>
                  <a:schemeClr val="bg1"/>
                </a:solidFill>
              </a:rPr>
              <a:t>M.Pd</a:t>
            </a:r>
            <a:r>
              <a:rPr lang="en-US" sz="2200" dirty="0">
                <a:solidFill>
                  <a:schemeClr val="bg1"/>
                </a:solidFill>
              </a:rPr>
              <a:t> (08127690846) </a:t>
            </a:r>
            <a:endParaRPr lang="id-ID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XII </a:t>
            </a:r>
            <a:r>
              <a:rPr lang="en-US" sz="2200" dirty="0" smtClean="0">
                <a:solidFill>
                  <a:schemeClr val="bg1"/>
                </a:solidFill>
              </a:rPr>
              <a:t>IPA1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id-ID" sz="2200" dirty="0">
                <a:solidFill>
                  <a:schemeClr val="bg1"/>
                </a:solidFill>
              </a:rPr>
              <a:t>DESNAWATI, S.Pd </a:t>
            </a:r>
            <a:r>
              <a:rPr lang="en-US" sz="2200" dirty="0" smtClean="0">
                <a:solidFill>
                  <a:schemeClr val="bg1"/>
                </a:solidFill>
              </a:rPr>
              <a:t>(</a:t>
            </a:r>
            <a:r>
              <a:rPr lang="id-ID" sz="2200" dirty="0" smtClean="0">
                <a:solidFill>
                  <a:schemeClr val="bg1"/>
                </a:solidFill>
              </a:rPr>
              <a:t>082279508975</a:t>
            </a:r>
            <a:r>
              <a:rPr lang="en-US" sz="2200" dirty="0" smtClean="0">
                <a:solidFill>
                  <a:schemeClr val="bg1"/>
                </a:solidFill>
              </a:rPr>
              <a:t>) </a:t>
            </a:r>
            <a:r>
              <a:rPr lang="en-US" sz="2200" dirty="0" smtClean="0">
                <a:solidFill>
                  <a:schemeClr val="bg1"/>
                </a:solidFill>
              </a:rPr>
              <a:t>KELAS </a:t>
            </a:r>
            <a:r>
              <a:rPr lang="en-US" sz="2200" dirty="0" smtClean="0">
                <a:solidFill>
                  <a:schemeClr val="bg1"/>
                </a:solidFill>
              </a:rPr>
              <a:t>XII </a:t>
            </a:r>
            <a:r>
              <a:rPr lang="en-US" sz="2200" dirty="0" smtClean="0">
                <a:solidFill>
                  <a:schemeClr val="bg1"/>
                </a:solidFill>
              </a:rPr>
              <a:t>IPA2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en-US" sz="2200" dirty="0">
                <a:solidFill>
                  <a:schemeClr val="bg1"/>
                </a:solidFill>
              </a:rPr>
              <a:t>YOCKE DIANA Y. </a:t>
            </a:r>
            <a:r>
              <a:rPr lang="en-US" sz="2200" dirty="0" err="1">
                <a:solidFill>
                  <a:schemeClr val="bg1"/>
                </a:solidFill>
              </a:rPr>
              <a:t>S.Si</a:t>
            </a:r>
            <a:r>
              <a:rPr lang="en-US" sz="2200" dirty="0">
                <a:solidFill>
                  <a:schemeClr val="bg1"/>
                </a:solidFill>
              </a:rPr>
              <a:t> (081268619463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KELAS XII IPS  </a:t>
            </a:r>
            <a:r>
              <a:rPr lang="id-ID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= </a:t>
            </a:r>
            <a:r>
              <a:rPr lang="id-ID" sz="2200" dirty="0" smtClean="0">
                <a:solidFill>
                  <a:schemeClr val="bg1"/>
                </a:solidFill>
              </a:rPr>
              <a:t>Dra. SITTI SYATHARIAH</a:t>
            </a:r>
            <a:r>
              <a:rPr lang="en-US" sz="2200" dirty="0" smtClean="0">
                <a:solidFill>
                  <a:schemeClr val="bg1"/>
                </a:solidFill>
              </a:rPr>
              <a:t>(0</a:t>
            </a:r>
            <a:r>
              <a:rPr lang="id-ID" sz="2200" dirty="0" smtClean="0">
                <a:solidFill>
                  <a:schemeClr val="bg1"/>
                </a:solidFill>
              </a:rPr>
              <a:t>81365456007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3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Freeform 3"/>
          <p:cNvSpPr>
            <a:spLocks noEditPoints="1"/>
          </p:cNvSpPr>
          <p:nvPr/>
        </p:nvSpPr>
        <p:spPr bwMode="gray">
          <a:xfrm>
            <a:off x="838200" y="1981200"/>
            <a:ext cx="5943600" cy="4038600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89" name="Oval 53"/>
          <p:cNvSpPr>
            <a:spLocks noChangeArrowheads="1"/>
          </p:cNvSpPr>
          <p:nvPr/>
        </p:nvSpPr>
        <p:spPr bwMode="gray">
          <a:xfrm rot="-723406">
            <a:off x="2986088" y="4959350"/>
            <a:ext cx="1438275" cy="66675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90" name="Oval 54"/>
          <p:cNvSpPr>
            <a:spLocks noChangeArrowheads="1"/>
          </p:cNvSpPr>
          <p:nvPr/>
        </p:nvSpPr>
        <p:spPr bwMode="gray">
          <a:xfrm>
            <a:off x="2917825" y="3740150"/>
            <a:ext cx="1704975" cy="17065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91" name="Oval 55"/>
          <p:cNvSpPr>
            <a:spLocks noChangeArrowheads="1"/>
          </p:cNvSpPr>
          <p:nvPr/>
        </p:nvSpPr>
        <p:spPr bwMode="gray">
          <a:xfrm>
            <a:off x="2938463" y="3749675"/>
            <a:ext cx="1665287" cy="16637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92" name="Oval 56"/>
          <p:cNvSpPr>
            <a:spLocks noChangeArrowheads="1"/>
          </p:cNvSpPr>
          <p:nvPr/>
        </p:nvSpPr>
        <p:spPr bwMode="gray">
          <a:xfrm>
            <a:off x="2955925" y="3765550"/>
            <a:ext cx="1584325" cy="15557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93" name="Oval 57"/>
          <p:cNvSpPr>
            <a:spLocks noChangeArrowheads="1"/>
          </p:cNvSpPr>
          <p:nvPr/>
        </p:nvSpPr>
        <p:spPr bwMode="gray">
          <a:xfrm>
            <a:off x="3048000" y="3810000"/>
            <a:ext cx="1409700" cy="12620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594" name="Text Box 58"/>
          <p:cNvSpPr txBox="1">
            <a:spLocks noChangeArrowheads="1"/>
          </p:cNvSpPr>
          <p:nvPr/>
        </p:nvSpPr>
        <p:spPr bwMode="gray">
          <a:xfrm>
            <a:off x="3549724" y="4367213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BC40BC"/>
                </a:solidFill>
              </a:rPr>
              <a:t>N</a:t>
            </a:r>
            <a:endParaRPr lang="en-US" dirty="0">
              <a:solidFill>
                <a:srgbClr val="BC40BC"/>
              </a:solidFill>
            </a:endParaRPr>
          </a:p>
        </p:txBody>
      </p:sp>
      <p:sp>
        <p:nvSpPr>
          <p:cNvPr id="65595" name="Oval 59"/>
          <p:cNvSpPr>
            <a:spLocks noChangeArrowheads="1"/>
          </p:cNvSpPr>
          <p:nvPr/>
        </p:nvSpPr>
        <p:spPr bwMode="gray">
          <a:xfrm rot="-772996">
            <a:off x="1143000" y="4349750"/>
            <a:ext cx="1133475" cy="609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5596" name="Group 60"/>
          <p:cNvGrpSpPr>
            <a:grpSpLocks/>
          </p:cNvGrpSpPr>
          <p:nvPr/>
        </p:nvGrpSpPr>
        <p:grpSpPr bwMode="auto">
          <a:xfrm>
            <a:off x="1066800" y="3359150"/>
            <a:ext cx="1371600" cy="1441450"/>
            <a:chOff x="732" y="2112"/>
            <a:chExt cx="842" cy="860"/>
          </a:xfrm>
        </p:grpSpPr>
        <p:sp>
          <p:nvSpPr>
            <p:cNvPr id="65597" name="Oval 61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5598" name="Oval 62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5599" name="Oval 63"/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5600" name="Oval 64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5601" name="Text Box 65"/>
            <p:cNvSpPr txBox="1">
              <a:spLocks noChangeArrowheads="1"/>
            </p:cNvSpPr>
            <p:nvPr/>
          </p:nvSpPr>
          <p:spPr bwMode="gray">
            <a:xfrm>
              <a:off x="1022" y="2414"/>
              <a:ext cx="239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A</a:t>
              </a:r>
              <a:endParaRPr 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65602" name="Oval 66"/>
          <p:cNvSpPr>
            <a:spLocks noChangeArrowheads="1"/>
          </p:cNvSpPr>
          <p:nvPr/>
        </p:nvSpPr>
        <p:spPr bwMode="gray">
          <a:xfrm>
            <a:off x="1033463" y="2593975"/>
            <a:ext cx="914400" cy="5334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603" name="Oval 67"/>
          <p:cNvSpPr>
            <a:spLocks noChangeArrowheads="1"/>
          </p:cNvSpPr>
          <p:nvPr/>
        </p:nvSpPr>
        <p:spPr bwMode="gray">
          <a:xfrm>
            <a:off x="1109663" y="1987550"/>
            <a:ext cx="1023937" cy="10239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04" name="Oval 68"/>
          <p:cNvSpPr>
            <a:spLocks noChangeArrowheads="1"/>
          </p:cNvSpPr>
          <p:nvPr/>
        </p:nvSpPr>
        <p:spPr bwMode="gray">
          <a:xfrm>
            <a:off x="1122363" y="1992313"/>
            <a:ext cx="1000125" cy="1000125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05" name="Oval 69"/>
          <p:cNvSpPr>
            <a:spLocks noChangeArrowheads="1"/>
          </p:cNvSpPr>
          <p:nvPr/>
        </p:nvSpPr>
        <p:spPr bwMode="gray">
          <a:xfrm>
            <a:off x="1133475" y="2003425"/>
            <a:ext cx="950913" cy="9334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06" name="Oval 70"/>
          <p:cNvSpPr>
            <a:spLocks noChangeArrowheads="1"/>
          </p:cNvSpPr>
          <p:nvPr/>
        </p:nvSpPr>
        <p:spPr bwMode="gray">
          <a:xfrm>
            <a:off x="1187450" y="2028825"/>
            <a:ext cx="847725" cy="757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07" name="Text Box 71"/>
          <p:cNvSpPr txBox="1">
            <a:spLocks noChangeArrowheads="1"/>
          </p:cNvSpPr>
          <p:nvPr/>
        </p:nvSpPr>
        <p:spPr bwMode="gray">
          <a:xfrm>
            <a:off x="1456261" y="2336800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5608" name="Oval 72"/>
          <p:cNvSpPr>
            <a:spLocks noChangeArrowheads="1"/>
          </p:cNvSpPr>
          <p:nvPr/>
        </p:nvSpPr>
        <p:spPr bwMode="gray">
          <a:xfrm>
            <a:off x="2300288" y="2063750"/>
            <a:ext cx="685800" cy="228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609" name="Oval 73"/>
          <p:cNvSpPr>
            <a:spLocks noChangeArrowheads="1"/>
          </p:cNvSpPr>
          <p:nvPr/>
        </p:nvSpPr>
        <p:spPr bwMode="gray">
          <a:xfrm>
            <a:off x="2422525" y="1530350"/>
            <a:ext cx="682625" cy="682625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10" name="Oval 74"/>
          <p:cNvSpPr>
            <a:spLocks noChangeArrowheads="1"/>
          </p:cNvSpPr>
          <p:nvPr/>
        </p:nvSpPr>
        <p:spPr bwMode="gray">
          <a:xfrm>
            <a:off x="2432050" y="1533525"/>
            <a:ext cx="665163" cy="66675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11" name="Oval 75"/>
          <p:cNvSpPr>
            <a:spLocks noChangeArrowheads="1"/>
          </p:cNvSpPr>
          <p:nvPr/>
        </p:nvSpPr>
        <p:spPr bwMode="gray">
          <a:xfrm>
            <a:off x="2438400" y="1539875"/>
            <a:ext cx="633413" cy="6223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12" name="Oval 76"/>
          <p:cNvSpPr>
            <a:spLocks noChangeArrowheads="1"/>
          </p:cNvSpPr>
          <p:nvPr/>
        </p:nvSpPr>
        <p:spPr bwMode="gray">
          <a:xfrm>
            <a:off x="2474913" y="1558925"/>
            <a:ext cx="563562" cy="503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5613" name="Text Box 77"/>
          <p:cNvSpPr txBox="1">
            <a:spLocks noChangeArrowheads="1"/>
          </p:cNvSpPr>
          <p:nvPr/>
        </p:nvSpPr>
        <p:spPr bwMode="gray">
          <a:xfrm>
            <a:off x="2619384" y="1754188"/>
            <a:ext cx="2936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</a:t>
            </a:r>
            <a:endParaRPr lang="en-US" dirty="0"/>
          </a:p>
        </p:txBody>
      </p:sp>
      <p:sp>
        <p:nvSpPr>
          <p:cNvPr id="31" name="Oval 54"/>
          <p:cNvSpPr>
            <a:spLocks noChangeArrowheads="1"/>
          </p:cNvSpPr>
          <p:nvPr/>
        </p:nvSpPr>
        <p:spPr bwMode="gray">
          <a:xfrm>
            <a:off x="4788024" y="3999403"/>
            <a:ext cx="1704975" cy="17065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2" name="Oval 57"/>
          <p:cNvSpPr>
            <a:spLocks noChangeArrowheads="1"/>
          </p:cNvSpPr>
          <p:nvPr/>
        </p:nvSpPr>
        <p:spPr bwMode="gray">
          <a:xfrm>
            <a:off x="4895651" y="4095798"/>
            <a:ext cx="1489720" cy="1493442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3" name="Text Box 58"/>
          <p:cNvSpPr txBox="1">
            <a:spLocks noChangeArrowheads="1"/>
          </p:cNvSpPr>
          <p:nvPr/>
        </p:nvSpPr>
        <p:spPr bwMode="gray">
          <a:xfrm>
            <a:off x="5345656" y="4654550"/>
            <a:ext cx="5897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ID" sz="2800" dirty="0" smtClean="0">
                <a:solidFill>
                  <a:srgbClr val="C00000"/>
                </a:solidFill>
              </a:rPr>
              <a:t>K’</a:t>
            </a:r>
            <a:r>
              <a:rPr lang="en-ID" sz="2800" dirty="0" smtClean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35" name="Oval 54"/>
          <p:cNvSpPr>
            <a:spLocks noChangeArrowheads="1"/>
          </p:cNvSpPr>
          <p:nvPr/>
        </p:nvSpPr>
        <p:spPr bwMode="gray">
          <a:xfrm>
            <a:off x="6755457" y="3522637"/>
            <a:ext cx="1704975" cy="17065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6" name="Oval 57"/>
          <p:cNvSpPr>
            <a:spLocks noChangeArrowheads="1"/>
          </p:cNvSpPr>
          <p:nvPr/>
        </p:nvSpPr>
        <p:spPr bwMode="gray">
          <a:xfrm>
            <a:off x="6863084" y="3619032"/>
            <a:ext cx="1489720" cy="1493442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7" name="Text Box 58"/>
          <p:cNvSpPr txBox="1">
            <a:spLocks noChangeArrowheads="1"/>
          </p:cNvSpPr>
          <p:nvPr/>
        </p:nvSpPr>
        <p:spPr bwMode="gray">
          <a:xfrm>
            <a:off x="7346495" y="4177784"/>
            <a:ext cx="5229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ID" sz="2800" dirty="0">
                <a:solidFill>
                  <a:srgbClr val="33CC33"/>
                </a:solidFill>
              </a:rPr>
              <a:t>S</a:t>
            </a:r>
            <a:r>
              <a:rPr lang="en-ID" sz="2800" dirty="0" smtClean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pic>
        <p:nvPicPr>
          <p:cNvPr id="40" name="Picture 39" descr="logo cendana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8333" y1="20000" x2="37500" y2="20000"/>
                        <a14:foregroundMark x1="36667" y1="21111" x2="51667" y2="13333"/>
                        <a14:foregroundMark x1="51667" y1="13333" x2="61667" y2="21111"/>
                        <a14:foregroundMark x1="58333" y1="20000" x2="73333" y2="21111"/>
                        <a14:foregroundMark x1="28333" y1="23333" x2="26667" y2="46667"/>
                        <a14:foregroundMark x1="26667" y1="48889" x2="35000" y2="68889"/>
                        <a14:foregroundMark x1="33333" y1="68889" x2="50000" y2="87778"/>
                        <a14:foregroundMark x1="73333" y1="21111" x2="75833" y2="38889"/>
                        <a14:foregroundMark x1="75000" y1="41111" x2="71667" y2="61111"/>
                        <a14:foregroundMark x1="72500" y1="60000" x2="57500" y2="83333"/>
                        <a14:foregroundMark x1="58333" y1="83333" x2="50833" y2="8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5955" y="1077199"/>
            <a:ext cx="3389111" cy="25418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6" name="AutoShape 116"/>
          <p:cNvSpPr>
            <a:spLocks noChangeArrowheads="1"/>
          </p:cNvSpPr>
          <p:nvPr/>
        </p:nvSpPr>
        <p:spPr bwMode="gray">
          <a:xfrm>
            <a:off x="2051720" y="1556792"/>
            <a:ext cx="5181600" cy="34563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TATA TERTIB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DASAR</a:t>
            </a:r>
            <a:endParaRPr lang="en-US" sz="1800" dirty="0"/>
          </a:p>
        </p:txBody>
      </p:sp>
      <p:grpSp>
        <p:nvGrpSpPr>
          <p:cNvPr id="42032" name="Group 48"/>
          <p:cNvGrpSpPr>
            <a:grpSpLocks/>
          </p:cNvGrpSpPr>
          <p:nvPr/>
        </p:nvGrpSpPr>
        <p:grpSpPr bwMode="auto">
          <a:xfrm>
            <a:off x="74414" y="2115565"/>
            <a:ext cx="8674050" cy="1079238"/>
            <a:chOff x="-15" y="1304"/>
            <a:chExt cx="3504" cy="823"/>
          </a:xfrm>
        </p:grpSpPr>
        <p:sp>
          <p:nvSpPr>
            <p:cNvPr id="42016" name="AutoShape 32"/>
            <p:cNvSpPr>
              <a:spLocks noChangeArrowheads="1"/>
            </p:cNvSpPr>
            <p:nvPr/>
          </p:nvSpPr>
          <p:spPr bwMode="gray">
            <a:xfrm>
              <a:off x="-15" y="1304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7" name="AutoShape 33"/>
            <p:cNvSpPr>
              <a:spLocks noChangeArrowheads="1"/>
            </p:cNvSpPr>
            <p:nvPr/>
          </p:nvSpPr>
          <p:spPr bwMode="gray">
            <a:xfrm>
              <a:off x="90" y="1379"/>
              <a:ext cx="647" cy="67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8" name="Freeform 34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9" name="Text Box 35"/>
            <p:cNvSpPr txBox="1">
              <a:spLocks noChangeArrowheads="1"/>
            </p:cNvSpPr>
            <p:nvPr/>
          </p:nvSpPr>
          <p:spPr bwMode="gray">
            <a:xfrm>
              <a:off x="296" y="1596"/>
              <a:ext cx="196" cy="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1.</a:t>
              </a:r>
              <a:endPara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2020" name="Text Box 36"/>
            <p:cNvSpPr txBox="1">
              <a:spLocks noChangeArrowheads="1"/>
            </p:cNvSpPr>
            <p:nvPr/>
          </p:nvSpPr>
          <p:spPr bwMode="gray">
            <a:xfrm>
              <a:off x="835" y="1413"/>
              <a:ext cx="2576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just"/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Undang-Undang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Nomor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Tahun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1989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tentang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Sistem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Pendidikan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Nasional</a:t>
              </a:r>
              <a:endPara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033" name="Group 49"/>
          <p:cNvGrpSpPr>
            <a:grpSpLocks/>
          </p:cNvGrpSpPr>
          <p:nvPr/>
        </p:nvGrpSpPr>
        <p:grpSpPr bwMode="auto">
          <a:xfrm>
            <a:off x="74414" y="3284984"/>
            <a:ext cx="8674050" cy="1535107"/>
            <a:chOff x="1104" y="2109"/>
            <a:chExt cx="3504" cy="823"/>
          </a:xfrm>
        </p:grpSpPr>
        <p:sp>
          <p:nvSpPr>
            <p:cNvPr id="42021" name="AutoShape 37"/>
            <p:cNvSpPr>
              <a:spLocks noChangeArrowheads="1"/>
            </p:cNvSpPr>
            <p:nvPr/>
          </p:nvSpPr>
          <p:spPr bwMode="gray">
            <a:xfrm>
              <a:off x="1104" y="2109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2" name="AutoShape 38"/>
            <p:cNvSpPr>
              <a:spLocks noChangeArrowheads="1"/>
            </p:cNvSpPr>
            <p:nvPr/>
          </p:nvSpPr>
          <p:spPr bwMode="gray">
            <a:xfrm>
              <a:off x="1181" y="2185"/>
              <a:ext cx="675" cy="67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009999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3" name="Freeform 39"/>
            <p:cNvSpPr>
              <a:spLocks/>
            </p:cNvSpPr>
            <p:nvPr/>
          </p:nvSpPr>
          <p:spPr bwMode="gray">
            <a:xfrm>
              <a:off x="1223" y="2228"/>
              <a:ext cx="337" cy="337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9999">
                    <a:gamma/>
                    <a:tint val="42353"/>
                    <a:invGamma/>
                  </a:srgbClr>
                </a:gs>
                <a:gs pos="100000">
                  <a:srgbClr val="0099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4" name="Text Box 40"/>
            <p:cNvSpPr txBox="1">
              <a:spLocks noChangeArrowheads="1"/>
            </p:cNvSpPr>
            <p:nvPr/>
          </p:nvSpPr>
          <p:spPr bwMode="gray">
            <a:xfrm>
              <a:off x="1413" y="2370"/>
              <a:ext cx="196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2.</a:t>
              </a:r>
              <a:endPara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2025" name="Text Box 41"/>
            <p:cNvSpPr txBox="1">
              <a:spLocks noChangeArrowheads="1"/>
            </p:cNvSpPr>
            <p:nvPr/>
          </p:nvSpPr>
          <p:spPr bwMode="gray">
            <a:xfrm>
              <a:off x="1946" y="2156"/>
              <a:ext cx="2576" cy="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just" eaLnBrk="0" hangingPunct="0"/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Anggaran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Direktur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Jenderal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Pendidikan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Dasar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&amp;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Menengah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Nomor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129/C/KEP/N.8/89,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tentang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pedoman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pembinaan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pengembangan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kesiswaan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SMP/SMA</a:t>
              </a:r>
            </a:p>
          </p:txBody>
        </p:sp>
      </p:grpSp>
      <p:grpSp>
        <p:nvGrpSpPr>
          <p:cNvPr id="42034" name="Group 50"/>
          <p:cNvGrpSpPr>
            <a:grpSpLocks/>
          </p:cNvGrpSpPr>
          <p:nvPr/>
        </p:nvGrpSpPr>
        <p:grpSpPr bwMode="auto">
          <a:xfrm>
            <a:off x="88883" y="4969672"/>
            <a:ext cx="8731589" cy="1798638"/>
            <a:chOff x="1104" y="3029"/>
            <a:chExt cx="3504" cy="1133"/>
          </a:xfrm>
        </p:grpSpPr>
        <p:sp>
          <p:nvSpPr>
            <p:cNvPr id="42026" name="AutoShape 42"/>
            <p:cNvSpPr>
              <a:spLocks noChangeArrowheads="1"/>
            </p:cNvSpPr>
            <p:nvPr/>
          </p:nvSpPr>
          <p:spPr bwMode="gray">
            <a:xfrm>
              <a:off x="1104" y="3029"/>
              <a:ext cx="3504" cy="98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7" name="AutoShape 43"/>
            <p:cNvSpPr>
              <a:spLocks noChangeArrowheads="1"/>
            </p:cNvSpPr>
            <p:nvPr/>
          </p:nvSpPr>
          <p:spPr bwMode="gray">
            <a:xfrm>
              <a:off x="1181" y="3105"/>
              <a:ext cx="675" cy="67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EC941E"/>
                </a:gs>
                <a:gs pos="100000">
                  <a:srgbClr val="EC941E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8" name="Freeform 44"/>
            <p:cNvSpPr>
              <a:spLocks/>
            </p:cNvSpPr>
            <p:nvPr/>
          </p:nvSpPr>
          <p:spPr bwMode="gray">
            <a:xfrm>
              <a:off x="1223" y="3148"/>
              <a:ext cx="337" cy="337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EC941E">
                    <a:gamma/>
                    <a:tint val="48627"/>
                    <a:invGamma/>
                  </a:srgbClr>
                </a:gs>
                <a:gs pos="100000">
                  <a:srgbClr val="EC941E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9" name="Text Box 45"/>
            <p:cNvSpPr txBox="1">
              <a:spLocks noChangeArrowheads="1"/>
            </p:cNvSpPr>
            <p:nvPr/>
          </p:nvSpPr>
          <p:spPr bwMode="gray">
            <a:xfrm>
              <a:off x="1414" y="3289"/>
              <a:ext cx="19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3.</a:t>
              </a:r>
              <a:endPara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2030" name="Text Box 46"/>
            <p:cNvSpPr txBox="1">
              <a:spLocks noChangeArrowheads="1"/>
            </p:cNvSpPr>
            <p:nvPr/>
          </p:nvSpPr>
          <p:spPr bwMode="gray">
            <a:xfrm>
              <a:off x="1948" y="3076"/>
              <a:ext cx="2576" cy="10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just" eaLnBrk="0" hangingPunct="0"/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Peraturan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Menteri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Pendidikan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Kebudayaan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Republik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Indonesia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Nomor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45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Tahun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2014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tentang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Pakaian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Seragam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Sekolah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bagi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Peserta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Didik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Jenjang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Pendidikan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Dasar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Menengah</a:t>
              </a:r>
              <a:r>
                <a:rPr lang="en-US" sz="2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eaLnBrk="0" hangingPunct="0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21" name="Freeform 34"/>
          <p:cNvSpPr>
            <a:spLocks/>
          </p:cNvSpPr>
          <p:nvPr/>
        </p:nvSpPr>
        <p:spPr bwMode="invGray">
          <a:xfrm rot="4858713">
            <a:off x="1333704" y="605866"/>
            <a:ext cx="738540" cy="124179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AutoShape 119"/>
          <p:cNvSpPr>
            <a:spLocks noChangeArrowheads="1"/>
          </p:cNvSpPr>
          <p:nvPr/>
        </p:nvSpPr>
        <p:spPr bwMode="gray">
          <a:xfrm>
            <a:off x="2585233" y="908720"/>
            <a:ext cx="6408737" cy="115671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Tata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Tertib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Siswa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SMA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Cendana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Pekanbaru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Disusun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erdasarkan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kepada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19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10166" y="476672"/>
            <a:ext cx="8229600" cy="563563"/>
          </a:xfrm>
        </p:spPr>
        <p:txBody>
          <a:bodyPr/>
          <a:lstStyle/>
          <a:p>
            <a:r>
              <a:rPr lang="en-ID" dirty="0" smtClean="0"/>
              <a:t>B. TUJUAN</a:t>
            </a:r>
            <a:endParaRPr lang="en-US" dirty="0"/>
          </a:p>
        </p:txBody>
      </p:sp>
      <p:sp>
        <p:nvSpPr>
          <p:cNvPr id="10" name="Oval 77"/>
          <p:cNvSpPr>
            <a:spLocks noChangeArrowheads="1"/>
          </p:cNvSpPr>
          <p:nvPr/>
        </p:nvSpPr>
        <p:spPr bwMode="gray">
          <a:xfrm>
            <a:off x="3971925" y="3213100"/>
            <a:ext cx="1214438" cy="109061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1" name="Oval 70"/>
          <p:cNvSpPr>
            <a:spLocks noChangeArrowheads="1"/>
          </p:cNvSpPr>
          <p:nvPr/>
        </p:nvSpPr>
        <p:spPr bwMode="gray">
          <a:xfrm>
            <a:off x="500842" y="1628800"/>
            <a:ext cx="8175614" cy="3888432"/>
          </a:xfrm>
          <a:prstGeom prst="ellipse">
            <a:avLst/>
          </a:prstGeom>
          <a:gradFill rotWithShape="1">
            <a:gsLst>
              <a:gs pos="0">
                <a:schemeClr val="hlink">
                  <a:alpha val="32001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475656" y="1484784"/>
            <a:ext cx="6120680" cy="4176464"/>
          </a:xfrm>
          <a:prstGeom prst="roundRect">
            <a:avLst/>
          </a:prstGeom>
          <a:solidFill>
            <a:srgbClr val="07DE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bg1"/>
                </a:solidFill>
              </a:rPr>
              <a:t>Tata </a:t>
            </a:r>
            <a:r>
              <a:rPr lang="en-US" sz="2600" dirty="0" err="1" smtClean="0">
                <a:solidFill>
                  <a:schemeClr val="bg1"/>
                </a:solidFill>
              </a:rPr>
              <a:t>tertib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siswa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ini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bertujuan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untuk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menumbuhkembangkan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sikap</a:t>
            </a:r>
            <a:r>
              <a:rPr lang="en-US" sz="2600" dirty="0" smtClean="0">
                <a:solidFill>
                  <a:schemeClr val="bg1"/>
                </a:solidFill>
              </a:rPr>
              <a:t> mental yang </a:t>
            </a:r>
            <a:r>
              <a:rPr lang="en-US" sz="2600" dirty="0" err="1" smtClean="0">
                <a:solidFill>
                  <a:schemeClr val="bg1"/>
                </a:solidFill>
              </a:rPr>
              <a:t>disiplin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</a:rPr>
              <a:t>bertaqwa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kepada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Tuhan</a:t>
            </a:r>
            <a:r>
              <a:rPr lang="en-US" sz="2600" dirty="0" smtClean="0">
                <a:solidFill>
                  <a:schemeClr val="bg1"/>
                </a:solidFill>
              </a:rPr>
              <a:t> Yang </a:t>
            </a:r>
            <a:r>
              <a:rPr lang="en-US" sz="2600" dirty="0" err="1" smtClean="0">
                <a:solidFill>
                  <a:schemeClr val="bg1"/>
                </a:solidFill>
              </a:rPr>
              <a:t>Maha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Esa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</a:rPr>
              <a:t>berkualitas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</a:rPr>
              <a:t>untuk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memperkuat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kepribadian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</a:rPr>
              <a:t>mempertinggi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budi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pekerti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</a:rPr>
              <a:t>cinta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bangsa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dan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tanah</a:t>
            </a:r>
            <a:r>
              <a:rPr lang="en-US" sz="2600" dirty="0" smtClean="0">
                <a:solidFill>
                  <a:schemeClr val="bg1"/>
                </a:solidFill>
              </a:rPr>
              <a:t> air, </a:t>
            </a:r>
            <a:r>
              <a:rPr lang="en-US" sz="2600" dirty="0" err="1" smtClean="0">
                <a:solidFill>
                  <a:schemeClr val="bg1"/>
                </a:solidFill>
              </a:rPr>
              <a:t>serta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menunjang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prestasi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bagi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setiap</a:t>
            </a:r>
            <a:r>
              <a:rPr lang="en-US" sz="2600" dirty="0" smtClean="0">
                <a:solidFill>
                  <a:schemeClr val="bg1"/>
                </a:solidFill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</a:rPr>
              <a:t>siswa</a:t>
            </a:r>
            <a:r>
              <a:rPr lang="en-US" sz="26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648" y="476672"/>
            <a:ext cx="6222535" cy="563563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C. HAK &amp; KEWAJIBAN SISWA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invGray">
          <a:xfrm>
            <a:off x="0" y="1295400"/>
            <a:ext cx="6948264" cy="4495800"/>
          </a:xfrm>
          <a:prstGeom prst="rightArrow">
            <a:avLst>
              <a:gd name="adj1" fmla="val 79306"/>
              <a:gd name="adj2" fmla="val 33584"/>
            </a:avLst>
          </a:prstGeom>
          <a:gradFill rotWithShape="1">
            <a:gsLst>
              <a:gs pos="0">
                <a:srgbClr val="003A47"/>
              </a:gs>
              <a:gs pos="100000">
                <a:srgbClr val="727EA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blackWhite">
          <a:xfrm>
            <a:off x="179512" y="1905000"/>
            <a:ext cx="5256584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lvl="1" algn="ctr" eaLnBrk="0" hangingPunct="0"/>
            <a:r>
              <a:rPr lang="en-US" sz="2400" dirty="0" err="1" smtClean="0"/>
              <a:t>Mendapat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pelayanan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r>
              <a:rPr lang="en-US" sz="2400" dirty="0" smtClean="0"/>
              <a:t> </a:t>
            </a:r>
          </a:p>
          <a:p>
            <a:pPr marL="0" lvl="1" algn="ctr" eaLnBrk="0" hangingPunct="0"/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pengajaran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r>
              <a:rPr lang="en-US" sz="2400" dirty="0" smtClean="0"/>
              <a:t>.</a:t>
            </a:r>
            <a:endParaRPr lang="en-US" sz="2000" dirty="0" smtClean="0"/>
          </a:p>
          <a:p>
            <a:pPr algn="ctr" eaLnBrk="0" hangingPunct="0"/>
            <a:endParaRPr lang="en-US" dirty="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blackWhite">
          <a:xfrm>
            <a:off x="179512" y="3048000"/>
            <a:ext cx="5256584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dirty="0" err="1" smtClean="0"/>
              <a:t>Mengikuti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intra/</a:t>
            </a:r>
            <a:r>
              <a:rPr lang="en-US" sz="2400" dirty="0" err="1" smtClean="0"/>
              <a:t>ekstra</a:t>
            </a:r>
            <a:r>
              <a:rPr lang="en-US" sz="2400" dirty="0" smtClean="0"/>
              <a:t> </a:t>
            </a:r>
          </a:p>
          <a:p>
            <a:pPr algn="ctr" eaLnBrk="0" hangingPunct="0"/>
            <a:r>
              <a:rPr lang="en-US" sz="2400" dirty="0" smtClean="0"/>
              <a:t>yang </a:t>
            </a:r>
            <a:r>
              <a:rPr lang="en-US" sz="2400" dirty="0" err="1" smtClean="0"/>
              <a:t>diadakan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endParaRPr lang="en-US" sz="2400" dirty="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blackWhite">
          <a:xfrm>
            <a:off x="179512" y="4191000"/>
            <a:ext cx="5256584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lvl="1" algn="ctr" eaLnBrk="0" hangingPunct="0"/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fasilitas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</a:p>
          <a:p>
            <a:pPr marL="0" lvl="1" algn="ctr" eaLnBrk="0" hangingPunct="0"/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.</a:t>
            </a:r>
            <a:endParaRPr lang="en-US" sz="2000" dirty="0" smtClean="0"/>
          </a:p>
          <a:p>
            <a:pPr algn="ctr" eaLnBrk="0" hangingPunct="0"/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6948264" y="2647950"/>
            <a:ext cx="1872208" cy="1790700"/>
          </a:xfrm>
          <a:prstGeom prst="ellipse">
            <a:avLst/>
          </a:prstGeom>
          <a:solidFill>
            <a:srgbClr val="F10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 smtClean="0">
                <a:solidFill>
                  <a:schemeClr val="bg1"/>
                </a:solidFill>
              </a:rPr>
              <a:t>HAK</a:t>
            </a:r>
          </a:p>
          <a:p>
            <a:pPr algn="ctr"/>
            <a:r>
              <a:rPr lang="en-ID" sz="2400" b="1" dirty="0" smtClean="0">
                <a:solidFill>
                  <a:schemeClr val="bg1"/>
                </a:solidFill>
              </a:rPr>
              <a:t>SISWA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7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  <p:bldP spid="45061" grpId="0" animBg="1"/>
      <p:bldP spid="45062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649" y="476672"/>
            <a:ext cx="5698976" cy="563563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HAK &amp; KEWAJIBAN SISWA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invGray">
          <a:xfrm>
            <a:off x="0" y="476672"/>
            <a:ext cx="8100392" cy="6624736"/>
          </a:xfrm>
          <a:prstGeom prst="rightArrow">
            <a:avLst>
              <a:gd name="adj1" fmla="val 79306"/>
              <a:gd name="adj2" fmla="val 33584"/>
            </a:avLst>
          </a:prstGeom>
          <a:gradFill rotWithShape="1">
            <a:gsLst>
              <a:gs pos="0">
                <a:srgbClr val="003A47"/>
              </a:gs>
              <a:gs pos="100000">
                <a:srgbClr val="727EA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blackWhite">
          <a:xfrm>
            <a:off x="179512" y="1268760"/>
            <a:ext cx="6192688" cy="6477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lvl="1" algn="ctr" eaLnBrk="0" hangingPunct="0"/>
            <a:r>
              <a:rPr lang="en-US" sz="2000" dirty="0" err="1" smtClean="0"/>
              <a:t>Melaksanakan</a:t>
            </a:r>
            <a:r>
              <a:rPr lang="en-US" sz="2000" dirty="0" smtClean="0"/>
              <a:t> </a:t>
            </a:r>
            <a:r>
              <a:rPr lang="en-US" sz="2000" dirty="0" err="1" smtClean="0"/>
              <a:t>tugas-tugas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</a:p>
          <a:p>
            <a:pPr marL="0" lvl="1" algn="ctr" eaLnBrk="0" hangingPunct="0"/>
            <a:r>
              <a:rPr lang="en-US" sz="2000" dirty="0" err="1" smtClean="0"/>
              <a:t>pengajaran</a:t>
            </a:r>
            <a:r>
              <a:rPr lang="en-US" sz="2000" dirty="0" smtClean="0"/>
              <a:t> di </a:t>
            </a:r>
            <a:r>
              <a:rPr lang="en-US" sz="2000" dirty="0" err="1" smtClean="0"/>
              <a:t>sekolah</a:t>
            </a:r>
            <a:r>
              <a:rPr lang="en-US" sz="2000" dirty="0" smtClean="0"/>
              <a:t>/di </a:t>
            </a:r>
            <a:r>
              <a:rPr lang="en-US" sz="2000" dirty="0" err="1" smtClean="0"/>
              <a:t>luar</a:t>
            </a:r>
            <a:r>
              <a:rPr lang="en-US" sz="2000" dirty="0" smtClean="0"/>
              <a:t> </a:t>
            </a:r>
            <a:r>
              <a:rPr lang="en-US" sz="2000" dirty="0" err="1" smtClean="0"/>
              <a:t>sekolah</a:t>
            </a:r>
            <a:endParaRPr lang="en-US" sz="1600" dirty="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blackWhite">
          <a:xfrm>
            <a:off x="179512" y="2106022"/>
            <a:ext cx="619268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000" dirty="0" err="1" smtClean="0"/>
              <a:t>Melaksanakan</a:t>
            </a:r>
            <a:r>
              <a:rPr lang="en-US" sz="2000" dirty="0" smtClean="0"/>
              <a:t> </a:t>
            </a:r>
            <a:r>
              <a:rPr lang="en-US" sz="2000" dirty="0" err="1" smtClean="0"/>
              <a:t>peraturan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tata</a:t>
            </a:r>
            <a:r>
              <a:rPr lang="en-US" sz="2000" dirty="0" smtClean="0"/>
              <a:t> </a:t>
            </a:r>
            <a:r>
              <a:rPr lang="en-US" sz="2000" dirty="0" err="1" smtClean="0"/>
              <a:t>tertib</a:t>
            </a:r>
            <a:r>
              <a:rPr lang="en-US" sz="2000" dirty="0" smtClean="0"/>
              <a:t> </a:t>
            </a:r>
          </a:p>
          <a:p>
            <a:pPr algn="ctr" eaLnBrk="0" hangingPunct="0"/>
            <a:r>
              <a:rPr lang="en-US" sz="2000" dirty="0" err="1" smtClean="0"/>
              <a:t>sekolah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sebaik-baiknya</a:t>
            </a:r>
            <a:endParaRPr lang="en-US" sz="2000" dirty="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blackWhite">
          <a:xfrm>
            <a:off x="179512" y="2852936"/>
            <a:ext cx="6192688" cy="72008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1" algn="ctr"/>
            <a:r>
              <a:rPr lang="en-US" sz="2000" dirty="0" err="1" smtClean="0"/>
              <a:t>Menghormati</a:t>
            </a:r>
            <a:r>
              <a:rPr lang="en-US" sz="2000" dirty="0" smtClean="0"/>
              <a:t> </a:t>
            </a:r>
            <a:r>
              <a:rPr lang="en-US" sz="2000" dirty="0" err="1" smtClean="0"/>
              <a:t>sesama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, guru,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karyawan</a:t>
            </a:r>
            <a:r>
              <a:rPr lang="en-US" sz="2400" dirty="0" smtClean="0"/>
              <a:t>.</a:t>
            </a:r>
            <a:endParaRPr lang="en-US" sz="2000" dirty="0"/>
          </a:p>
        </p:txBody>
      </p:sp>
      <p:sp>
        <p:nvSpPr>
          <p:cNvPr id="2" name="Oval 1"/>
          <p:cNvSpPr/>
          <p:nvPr/>
        </p:nvSpPr>
        <p:spPr>
          <a:xfrm>
            <a:off x="6732240" y="1196752"/>
            <a:ext cx="2267744" cy="1790700"/>
          </a:xfrm>
          <a:prstGeom prst="ellipse">
            <a:avLst/>
          </a:prstGeom>
          <a:solidFill>
            <a:srgbClr val="F10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 smtClean="0">
                <a:solidFill>
                  <a:schemeClr val="bg1"/>
                </a:solidFill>
              </a:rPr>
              <a:t>KEWAJIBAN</a:t>
            </a:r>
          </a:p>
          <a:p>
            <a:pPr algn="ctr"/>
            <a:r>
              <a:rPr lang="en-ID" b="1" dirty="0" smtClean="0">
                <a:solidFill>
                  <a:schemeClr val="bg1"/>
                </a:solidFill>
              </a:rPr>
              <a:t>SISWA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blackWhite">
          <a:xfrm>
            <a:off x="171306" y="3789040"/>
            <a:ext cx="6192688" cy="720080"/>
          </a:xfrm>
          <a:prstGeom prst="roundRect">
            <a:avLst>
              <a:gd name="adj" fmla="val 9106"/>
            </a:avLst>
          </a:prstGeom>
          <a:solidFill>
            <a:srgbClr val="020A53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lvl="1" algn="ctr" eaLnBrk="0" hangingPunct="0"/>
            <a:r>
              <a:rPr lang="en-US" sz="2000" dirty="0" err="1" smtClean="0"/>
              <a:t>Hadir</a:t>
            </a:r>
            <a:r>
              <a:rPr lang="en-US" sz="2000" dirty="0" smtClean="0"/>
              <a:t> di </a:t>
            </a:r>
            <a:r>
              <a:rPr lang="en-US" sz="2000" dirty="0" err="1" smtClean="0"/>
              <a:t>sekolah</a:t>
            </a:r>
            <a:r>
              <a:rPr lang="en-US" sz="2000" dirty="0" smtClean="0"/>
              <a:t> 5 </a:t>
            </a:r>
            <a:r>
              <a:rPr lang="en-US" sz="2000" dirty="0" err="1" smtClean="0"/>
              <a:t>menit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</a:t>
            </a:r>
            <a:r>
              <a:rPr lang="en-US" sz="2000" dirty="0" smtClean="0"/>
              <a:t> </a:t>
            </a:r>
            <a:r>
              <a:rPr lang="en-US" sz="2000" dirty="0" err="1" smtClean="0"/>
              <a:t>pelajaran</a:t>
            </a:r>
            <a:r>
              <a:rPr lang="en-US" sz="2000" dirty="0" smtClean="0"/>
              <a:t> </a:t>
            </a:r>
            <a:r>
              <a:rPr lang="en-US" sz="2000" dirty="0" err="1" smtClean="0"/>
              <a:t>dimulai</a:t>
            </a:r>
            <a:endParaRPr lang="en-US" sz="1600" dirty="0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blackWhite">
          <a:xfrm>
            <a:off x="199193" y="4725144"/>
            <a:ext cx="6192688" cy="720080"/>
          </a:xfrm>
          <a:prstGeom prst="roundRect">
            <a:avLst>
              <a:gd name="adj" fmla="val 9106"/>
            </a:avLst>
          </a:prstGeom>
          <a:solidFill>
            <a:srgbClr val="F4E59C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lvl="1" algn="ctr" eaLnBrk="0" hangingPunct="0"/>
            <a:r>
              <a:rPr lang="en-US" sz="2400" dirty="0" err="1" smtClean="0">
                <a:solidFill>
                  <a:schemeClr val="bg1"/>
                </a:solidFill>
              </a:rPr>
              <a:t>Berbahasa</a:t>
            </a:r>
            <a:r>
              <a:rPr lang="en-US" sz="2400" dirty="0" smtClean="0">
                <a:solidFill>
                  <a:schemeClr val="bg1"/>
                </a:solidFill>
              </a:rPr>
              <a:t> Indonesia yang </a:t>
            </a:r>
            <a:r>
              <a:rPr lang="en-US" sz="2400" dirty="0" err="1" smtClean="0">
                <a:solidFill>
                  <a:schemeClr val="bg1"/>
                </a:solidFill>
              </a:rPr>
              <a:t>baik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benar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blackWhite">
          <a:xfrm>
            <a:off x="202285" y="5589240"/>
            <a:ext cx="6192688" cy="720080"/>
          </a:xfrm>
          <a:prstGeom prst="roundRect">
            <a:avLst>
              <a:gd name="adj" fmla="val 9106"/>
            </a:avLst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Menjaga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kebersihan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kelas</a:t>
            </a:r>
            <a:r>
              <a:rPr lang="en-US" sz="2000" dirty="0" smtClean="0">
                <a:solidFill>
                  <a:schemeClr val="bg1"/>
                </a:solidFill>
              </a:rPr>
              <a:t>/</a:t>
            </a:r>
            <a:r>
              <a:rPr lang="en-US" sz="2000" dirty="0" err="1" smtClean="0">
                <a:solidFill>
                  <a:schemeClr val="bg1"/>
                </a:solidFill>
              </a:rPr>
              <a:t>alat-alat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lingkungan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sekolah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8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  <p:bldP spid="45061" grpId="0" animBg="1"/>
      <p:bldP spid="45062" grpId="0" animBg="1"/>
      <p:bldP spid="2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rgbClr val="F4E59C"/>
          </a:solidFill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en-ID" dirty="0" smtClean="0"/>
              <a:t>KETENTUAN SERAGAM SMA CENDANA</a:t>
            </a:r>
            <a:endParaRPr lang="en-US" dirty="0"/>
          </a:p>
        </p:txBody>
      </p:sp>
      <p:pic>
        <p:nvPicPr>
          <p:cNvPr id="2050" name="Picture 2" descr="D:\FILE KERJA 2019 2020\PRESENTASI\IMG-20190708-WA00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413"/>
            <a:ext cx="648072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67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rgbClr val="92D050"/>
          </a:solidFill>
          <a:ln w="57150">
            <a:solidFill>
              <a:srgbClr val="FFFF00"/>
            </a:solidFill>
          </a:ln>
        </p:spPr>
        <p:txBody>
          <a:bodyPr/>
          <a:lstStyle/>
          <a:p>
            <a:r>
              <a:rPr lang="en-ID" dirty="0" smtClean="0"/>
              <a:t>H. KETENTUAN PAKAIAN SERAGAM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181600"/>
          </a:xfrm>
          <a:ln w="57150">
            <a:solidFill>
              <a:srgbClr val="F10B8E"/>
            </a:solidFill>
          </a:ln>
        </p:spPr>
        <p:txBody>
          <a:bodyPr/>
          <a:lstStyle/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Panjang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lengan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baju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sampai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siku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bagi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siswa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putra</a:t>
            </a:r>
            <a:r>
              <a:rPr lang="en-US" sz="2500" dirty="0" smtClean="0">
                <a:solidFill>
                  <a:schemeClr val="bg1"/>
                </a:solidFill>
              </a:rPr>
              <a:t>, </a:t>
            </a:r>
            <a:r>
              <a:rPr lang="en-US" sz="2500" dirty="0" err="1" smtClean="0">
                <a:solidFill>
                  <a:schemeClr val="bg1"/>
                </a:solidFill>
              </a:rPr>
              <a:t>sampai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pergelangan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bagi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siswa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putri</a:t>
            </a:r>
            <a:r>
              <a:rPr lang="en-US" sz="25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Panjang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baju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sampai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sejajar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pergelangan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tangan</a:t>
            </a:r>
            <a:r>
              <a:rPr lang="en-US" sz="25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Baju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dilengkapi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dengan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atribut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sekolah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lambang</a:t>
            </a:r>
            <a:r>
              <a:rPr lang="en-US" sz="2500" dirty="0" smtClean="0">
                <a:solidFill>
                  <a:schemeClr val="bg1"/>
                </a:solidFill>
              </a:rPr>
              <a:t> OSIS, </a:t>
            </a:r>
            <a:r>
              <a:rPr lang="en-US" sz="2500" dirty="0" err="1" smtClean="0">
                <a:solidFill>
                  <a:schemeClr val="bg1"/>
                </a:solidFill>
              </a:rPr>
              <a:t>lokasi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sekolah</a:t>
            </a:r>
            <a:r>
              <a:rPr lang="en-US" sz="2500" dirty="0" smtClean="0">
                <a:solidFill>
                  <a:schemeClr val="bg1"/>
                </a:solidFill>
              </a:rPr>
              <a:t>, </a:t>
            </a:r>
            <a:r>
              <a:rPr lang="en-US" sz="2500" dirty="0" err="1" smtClean="0">
                <a:solidFill>
                  <a:schemeClr val="bg1"/>
                </a:solidFill>
              </a:rPr>
              <a:t>dan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nama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siswa</a:t>
            </a:r>
            <a:r>
              <a:rPr lang="en-US" sz="25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Menggunakan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rompi</a:t>
            </a:r>
            <a:r>
              <a:rPr lang="en-US" sz="2500" dirty="0" smtClean="0">
                <a:solidFill>
                  <a:schemeClr val="bg1"/>
                </a:solidFill>
              </a:rPr>
              <a:t>, </a:t>
            </a:r>
            <a:r>
              <a:rPr lang="en-US" sz="2500" dirty="0" err="1" smtClean="0">
                <a:solidFill>
                  <a:schemeClr val="bg1"/>
                </a:solidFill>
              </a:rPr>
              <a:t>dasi</a:t>
            </a:r>
            <a:r>
              <a:rPr lang="en-US" sz="2500" dirty="0" smtClean="0">
                <a:solidFill>
                  <a:schemeClr val="bg1"/>
                </a:solidFill>
              </a:rPr>
              <a:t>, </a:t>
            </a:r>
            <a:r>
              <a:rPr lang="en-US" sz="2500" dirty="0" err="1" smtClean="0">
                <a:solidFill>
                  <a:schemeClr val="bg1"/>
                </a:solidFill>
              </a:rPr>
              <a:t>dan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topi</a:t>
            </a:r>
            <a:r>
              <a:rPr lang="en-US" sz="2500" dirty="0" smtClean="0">
                <a:solidFill>
                  <a:schemeClr val="bg1"/>
                </a:solidFill>
              </a:rPr>
              <a:t>, </a:t>
            </a:r>
            <a:r>
              <a:rPr lang="en-US" sz="2500" dirty="0" err="1" smtClean="0">
                <a:solidFill>
                  <a:schemeClr val="bg1"/>
                </a:solidFill>
              </a:rPr>
              <a:t>khusus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Senin</a:t>
            </a:r>
            <a:r>
              <a:rPr lang="en-US" sz="2500" dirty="0" smtClean="0">
                <a:solidFill>
                  <a:schemeClr val="bg1"/>
                </a:solidFill>
              </a:rPr>
              <a:t> (</a:t>
            </a:r>
            <a:r>
              <a:rPr lang="en-US" sz="2500" dirty="0" err="1" smtClean="0">
                <a:solidFill>
                  <a:schemeClr val="bg1"/>
                </a:solidFill>
              </a:rPr>
              <a:t>upacara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bendera</a:t>
            </a:r>
            <a:r>
              <a:rPr lang="en-US" sz="2500" dirty="0" smtClean="0">
                <a:solidFill>
                  <a:schemeClr val="bg1"/>
                </a:solidFill>
              </a:rPr>
              <a:t>).</a:t>
            </a:r>
          </a:p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Ikat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pinggang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hitam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polos</a:t>
            </a:r>
            <a:r>
              <a:rPr lang="en-US" sz="25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sz="2500" dirty="0" err="1" smtClean="0">
                <a:solidFill>
                  <a:schemeClr val="bg1"/>
                </a:solidFill>
              </a:rPr>
              <a:t>Baju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harus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dimasukkan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ke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dalam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celana</a:t>
            </a:r>
            <a:r>
              <a:rPr lang="en-US" sz="2500" dirty="0" smtClean="0">
                <a:solidFill>
                  <a:schemeClr val="bg1"/>
                </a:solidFill>
              </a:rPr>
              <a:t>/</a:t>
            </a:r>
            <a:r>
              <a:rPr lang="en-US" sz="2500" dirty="0" err="1" smtClean="0">
                <a:solidFill>
                  <a:schemeClr val="bg1"/>
                </a:solidFill>
              </a:rPr>
              <a:t>rok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sehingga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kelihatan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ikat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pinggang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kecuali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siswa</a:t>
            </a:r>
            <a:r>
              <a:rPr lang="en-US" sz="2500" dirty="0" smtClean="0">
                <a:solidFill>
                  <a:schemeClr val="bg1"/>
                </a:solidFill>
              </a:rPr>
              <a:t> yang </a:t>
            </a:r>
            <a:r>
              <a:rPr lang="en-US" sz="2500" dirty="0" err="1" smtClean="0">
                <a:solidFill>
                  <a:schemeClr val="bg1"/>
                </a:solidFill>
              </a:rPr>
              <a:t>mengenakan</a:t>
            </a:r>
            <a:r>
              <a:rPr lang="en-US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err="1" smtClean="0">
                <a:solidFill>
                  <a:schemeClr val="bg1"/>
                </a:solidFill>
              </a:rPr>
              <a:t>jilbab</a:t>
            </a:r>
            <a:r>
              <a:rPr lang="en-US" sz="25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3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563563"/>
          </a:xfrm>
          <a:solidFill>
            <a:srgbClr val="92D050"/>
          </a:solidFill>
          <a:ln w="57150">
            <a:solidFill>
              <a:srgbClr val="FFFF00"/>
            </a:solidFill>
          </a:ln>
        </p:spPr>
        <p:txBody>
          <a:bodyPr/>
          <a:lstStyle/>
          <a:p>
            <a:r>
              <a:rPr lang="en-ID" dirty="0" smtClean="0"/>
              <a:t>H. KETENTUAN PAKAIAN SERAGAM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14792" cy="5400600"/>
          </a:xfrm>
          <a:ln w="57150">
            <a:solidFill>
              <a:srgbClr val="F10B8E"/>
            </a:solidFill>
          </a:ln>
        </p:spPr>
        <p:txBody>
          <a:bodyPr/>
          <a:lstStyle/>
          <a:p>
            <a:pPr lvl="0" algn="just"/>
            <a:r>
              <a:rPr lang="en-US" dirty="0">
                <a:solidFill>
                  <a:schemeClr val="bg1"/>
                </a:solidFill>
              </a:rPr>
              <a:t>Sepatu yang </a:t>
            </a:r>
            <a:r>
              <a:rPr lang="en-US" dirty="0" err="1">
                <a:solidFill>
                  <a:schemeClr val="bg1"/>
                </a:solidFill>
              </a:rPr>
              <a:t>layak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dipakai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seorang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siswa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kerja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pansus</a:t>
            </a:r>
            <a:r>
              <a:rPr lang="en-US" dirty="0">
                <a:solidFill>
                  <a:schemeClr val="bg1"/>
                </a:solidFill>
              </a:rPr>
              <a:t>. Sepatu </a:t>
            </a:r>
            <a:r>
              <a:rPr lang="en-US" dirty="0" err="1">
                <a:solidFill>
                  <a:schemeClr val="bg1"/>
                </a:solidFill>
              </a:rPr>
              <a:t>hitam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polos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menggunakan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hitam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penggunaan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sepatu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Jumat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bebas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bukan</a:t>
            </a:r>
            <a:r>
              <a:rPr lang="en-US" dirty="0">
                <a:solidFill>
                  <a:schemeClr val="bg1"/>
                </a:solidFill>
              </a:rPr>
              <a:t> sandal/</a:t>
            </a:r>
            <a:r>
              <a:rPr lang="en-US" dirty="0" err="1">
                <a:solidFill>
                  <a:schemeClr val="bg1"/>
                </a:solidFill>
              </a:rPr>
              <a:t>sepatu</a:t>
            </a:r>
            <a:r>
              <a:rPr lang="en-US" dirty="0">
                <a:solidFill>
                  <a:schemeClr val="bg1"/>
                </a:solidFill>
              </a:rPr>
              <a:t> sandal).</a:t>
            </a:r>
          </a:p>
          <a:p>
            <a:pPr lvl="0" algn="just"/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celana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terlalu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ketat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longgar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dirty="0" err="1" smtClean="0">
                <a:solidFill>
                  <a:schemeClr val="bg1"/>
                </a:solidFill>
              </a:rPr>
              <a:t>Kaos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kaki </a:t>
            </a:r>
            <a:r>
              <a:rPr lang="en-US" dirty="0" err="1">
                <a:solidFill>
                  <a:schemeClr val="bg1"/>
                </a:solidFill>
              </a:rPr>
              <a:t>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panjang</a:t>
            </a:r>
            <a:r>
              <a:rPr lang="en-US" dirty="0">
                <a:solidFill>
                  <a:schemeClr val="bg1"/>
                </a:solidFill>
              </a:rPr>
              <a:t> minimal di </a:t>
            </a:r>
            <a:r>
              <a:rPr lang="en-US" dirty="0" err="1">
                <a:solidFill>
                  <a:schemeClr val="bg1"/>
                </a:solidFill>
              </a:rPr>
              <a:t>atas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mata</a:t>
            </a:r>
            <a:r>
              <a:rPr lang="en-US" dirty="0">
                <a:solidFill>
                  <a:schemeClr val="bg1"/>
                </a:solidFill>
              </a:rPr>
              <a:t> kaki.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7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cdb2004192d">
  <a:themeElements>
    <a:clrScheme name="210tgp_best_dark 3">
      <a:dk1>
        <a:srgbClr val="969696"/>
      </a:dk1>
      <a:lt1>
        <a:srgbClr val="FFFFFF"/>
      </a:lt1>
      <a:dk2>
        <a:srgbClr val="0A2068"/>
      </a:dk2>
      <a:lt2>
        <a:srgbClr val="85D9F7"/>
      </a:lt2>
      <a:accent1>
        <a:srgbClr val="5AB14B"/>
      </a:accent1>
      <a:accent2>
        <a:srgbClr val="2F7ADF"/>
      </a:accent2>
      <a:accent3>
        <a:srgbClr val="AAABB9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210tgp_best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0tgp_best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0tgp_best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0tgp_best_dark 3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cdb2004192d</Template>
  <TotalTime>6681</TotalTime>
  <Words>877</Words>
  <Application>Microsoft Office PowerPoint</Application>
  <PresentationFormat>On-screen Show (4:3)</PresentationFormat>
  <Paragraphs>140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cdb2004192d</vt:lpstr>
      <vt:lpstr>TATA TERTIB SISWA  SMA CENDANA PEKANBARU</vt:lpstr>
      <vt:lpstr>PowerPoint Presentation</vt:lpstr>
      <vt:lpstr>A. DASAR</vt:lpstr>
      <vt:lpstr>B. TUJUAN</vt:lpstr>
      <vt:lpstr>C. HAK &amp; KEWAJIBAN SISWA</vt:lpstr>
      <vt:lpstr>HAK &amp; KEWAJIBAN SISWA</vt:lpstr>
      <vt:lpstr>KETENTUAN SERAGAM SMA CENDANA</vt:lpstr>
      <vt:lpstr>H. KETENTUAN PAKAIAN SERAGAM</vt:lpstr>
      <vt:lpstr>H. KETENTUAN PAKAIAN SERAGAM</vt:lpstr>
      <vt:lpstr>H. KETENTUAN PAKAIAN SERAGAM</vt:lpstr>
      <vt:lpstr>I. KERAPIAN</vt:lpstr>
      <vt:lpstr>J. PELANGGARAN</vt:lpstr>
      <vt:lpstr>PowerPoint Presentation</vt:lpstr>
      <vt:lpstr>MEKANISME PENANGGULANGAN KASUS</vt:lpstr>
      <vt:lpstr>K. PROSEDUR KETERLAMBATAN/KETIDAKHADIRAN</vt:lpstr>
      <vt:lpstr>L. STANDAR OPERASIONAL PROSEDURE UPACARA BENDERA</vt:lpstr>
      <vt:lpstr>WALI KELAS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ASUS</dc:creator>
  <cp:lastModifiedBy>asus</cp:lastModifiedBy>
  <cp:revision>44</cp:revision>
  <dcterms:created xsi:type="dcterms:W3CDTF">2019-06-30T14:53:30Z</dcterms:created>
  <dcterms:modified xsi:type="dcterms:W3CDTF">2020-07-01T05:16:10Z</dcterms:modified>
</cp:coreProperties>
</file>